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  <p:sldId id="817" r:id="rId33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65" autoAdjust="0"/>
    <p:restoredTop sz="94984" autoAdjust="0"/>
  </p:normalViewPr>
  <p:slideViewPr>
    <p:cSldViewPr snapToGrid="0">
      <p:cViewPr varScale="1">
        <p:scale>
          <a:sx n="118" d="100"/>
          <a:sy n="118" d="100"/>
        </p:scale>
        <p:origin x="224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04.02.25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lvovch/PHYS6350-ComputationalPhysics/tree/spring2025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1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sv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8.sv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6: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4,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D6C3F-8B60-7453-9864-34BC73A868E5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6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0F122015-78D7-A9A6-3AB3-BDF8A7A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65495" y="5534560"/>
            <a:ext cx="9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0" y="6467291"/>
            <a:ext cx="610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see chapters 9.2, 9.3 of </a:t>
            </a:r>
            <a:r>
              <a:rPr lang="en-US" sz="1400" i="1" dirty="0">
                <a:latin typeface="+mj-lt"/>
              </a:rPr>
              <a:t>Numerical Recipes Third Edition </a:t>
            </a:r>
            <a:r>
              <a:rPr lang="en-US" sz="1400" dirty="0">
                <a:latin typeface="+mj-lt"/>
              </a:rPr>
              <a:t>by W.H. Press et 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F45C9-8BB1-03F0-CC56-6D04AB19FB20}"/>
              </a:ext>
            </a:extLst>
          </p:cNvPr>
          <p:cNvSpPr txBox="1"/>
          <p:nvPr/>
        </p:nvSpPr>
        <p:spPr>
          <a:xfrm>
            <a:off x="6810029" y="591401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4F8078C-69E6-3EBE-D67B-53ACF538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3" y="1898348"/>
            <a:ext cx="4725655" cy="3544241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DCFC752-2452-1260-681B-C05275CC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62" y="1905348"/>
            <a:ext cx="4802628" cy="36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149428"/>
            <a:ext cx="10863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same as false position, except the interval </a:t>
            </a:r>
            <a:r>
              <a:rPr lang="en-US" sz="2200" i="1" kern="150" dirty="0">
                <a:solidFill>
                  <a:srgbClr val="0808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solidFill>
                <a:srgbClr val="0808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points, no branching (if-statement) involved in the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630750"/>
            <a:ext cx="11268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Typically, “</a:t>
            </a:r>
            <a:r>
              <a:rPr lang="en-US" sz="20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occurs when the algorithm is effective.
However, it can still be slower than bisection or may not converge at all (e.g., the secant method may be parallel to the x-axis).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199197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199197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36087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/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superlinear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blipFill>
                <a:blip r:embed="rId7"/>
                <a:stretch>
                  <a:fillRect l="-1488" t="-11765" r="-5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19208752-C51D-F73F-C4A6-E84F23D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3" y="1599754"/>
            <a:ext cx="6292631" cy="4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7" y="5669543"/>
            <a:ext cx="107662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secant method is not assured to converge since it does not bracket the root. </a:t>
            </a: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example, it eventually succeeded after initially diverging.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58D406B-3831-54F1-5732-E8BB31BE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43" y="1690501"/>
            <a:ext cx="5051624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F2BA5C24-4DBF-F94F-C61F-6DAEBEC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8148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method: Choice of interval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525561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7061-7221-1F7F-311A-133C195E9E4D}"/>
              </a:ext>
            </a:extLst>
          </p:cNvPr>
          <p:cNvSpPr txBox="1"/>
          <p:nvPr/>
        </p:nvSpPr>
        <p:spPr>
          <a:xfrm>
            <a:off x="369624" y="6251847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possible, select the initial interval as close as possible to the root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the derivative (tangent)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Not always available or easy to compute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76890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8" y="3279206"/>
            <a:ext cx="2906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 (Taylor theorem)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4060693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/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blipFill>
                <a:blip r:embed="rId2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/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blipFill>
                <a:blip r:embed="rId3"/>
                <a:stretch>
                  <a:fillRect l="-833" t="-4348" r="-416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/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/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“Quadratic” convergence when works</a:t>
                </a:r>
              </a:p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when we are close to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’ = 0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we have a problem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blipFill>
                <a:blip r:embed="rId3"/>
                <a:stretch>
                  <a:fillRect l="-690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/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/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 (quadratic)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blipFill>
                <a:blip r:embed="rId5"/>
                <a:stretch>
                  <a:fillRect l="-2000" t="-8571" r="-1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F8CC1AAC-CE3E-8BF4-79DE-B6638F3C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/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Similar issue as with the secant method; the reason: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/>
                  <a:t> at x = 0.577…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blipFill>
                <a:blip r:embed="rId5"/>
                <a:stretch>
                  <a:fillRect l="-82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48A6782-358F-245A-C8A0-EB36C3267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200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blipFill>
                <a:blip r:embed="rId2"/>
                <a:stretch>
                  <a:fillRect l="-80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14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89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are back to </a:t>
            </a:r>
            <a:r>
              <a:rPr lang="en-US" sz="2000" i="1" dirty="0"/>
              <a:t>x</a:t>
            </a:r>
            <a:r>
              <a:rPr lang="en-US" sz="2000" i="1" baseline="-25000" dirty="0"/>
              <a:t>0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/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main issue is, again, we have points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200" dirty="0"/>
                  <a:t>in the neighborhood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blipFill>
                <a:blip r:embed="rId8"/>
                <a:stretch>
                  <a:fillRect l="-83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6DCAB5-7001-0D54-D62F-27ACA2A1D3E6}"/>
              </a:ext>
            </a:extLst>
          </p:cNvPr>
          <p:cNvCxnSpPr>
            <a:cxnSpLocks/>
          </p:cNvCxnSpPr>
          <p:nvPr/>
        </p:nvCxnSpPr>
        <p:spPr>
          <a:xfrm>
            <a:off x="8680361" y="1594129"/>
            <a:ext cx="8371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C0E7A40-10CC-A757-9357-3C87BC1B7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300" y="1652063"/>
            <a:ext cx="5954159" cy="4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blipFill>
                <a:blip r:embed="rId2"/>
                <a:stretch>
                  <a:fillRect l="-701" t="-1775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673" y="3729111"/>
            <a:ext cx="1871832" cy="3546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1844771"/>
            <a:ext cx="1200690" cy="3225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5500" y="4948428"/>
            <a:ext cx="3041000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choice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7006943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A3A303-BAAA-7A00-5A0E-88407D88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84" y="1517648"/>
            <a:ext cx="1906148" cy="2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4DDEA98-1585-B3B0-A1E2-25DB7C9A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84" y="4387604"/>
            <a:ext cx="3264747" cy="1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EDC3-4108-1FF2-A098-FD0DA7059BC6}"/>
              </a:ext>
            </a:extLst>
          </p:cNvPr>
          <p:cNvSpPr txBox="1"/>
          <p:nvPr/>
        </p:nvSpPr>
        <p:spPr>
          <a:xfrm>
            <a:off x="9815433" y="378595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CD3E-35A4-A1CC-1B0B-27DE2017A4FB}"/>
              </a:ext>
            </a:extLst>
          </p:cNvPr>
          <p:cNvSpPr txBox="1"/>
          <p:nvPr/>
        </p:nvSpPr>
        <p:spPr>
          <a:xfrm>
            <a:off x="9815432" y="616722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56F1-75D6-BDD9-FB55-84F3553E1685}"/>
              </a:ext>
            </a:extLst>
          </p:cNvPr>
          <p:cNvSpPr txBox="1"/>
          <p:nvPr/>
        </p:nvSpPr>
        <p:spPr>
          <a:xfrm>
            <a:off x="5379541" y="3005969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involves branching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6ABA-5A7C-C570-66BD-923C03BC22FB}"/>
              </a:ext>
            </a:extLst>
          </p:cNvPr>
          <p:cNvSpPr txBox="1"/>
          <p:nvPr/>
        </p:nvSpPr>
        <p:spPr>
          <a:xfrm>
            <a:off x="5379540" y="4063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no branching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30100" y="1747254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6435698" y="1703057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30101" y="3409814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bisection/false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need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/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Newton-Raphson method: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fast when converges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be sensitive to initial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May not converge if </a:t>
                </a:r>
                <a14:m>
                  <m:oMath xmlns:m="http://schemas.openxmlformats.org/officeDocument/2006/math"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sz="20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Requires evaluation of the derivative at each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blipFill>
                <a:blip r:embed="rId2"/>
                <a:stretch>
                  <a:fillRect l="-1667" t="-2564" r="-2222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730101" y="5283310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4B98-66B2-FEB0-591F-AB9E4B700570}"/>
              </a:ext>
            </a:extLst>
          </p:cNvPr>
          <p:cNvSpPr txBox="1"/>
          <p:nvPr/>
        </p:nvSpPr>
        <p:spPr>
          <a:xfrm>
            <a:off x="750556" y="1210145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Bracketing methods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3A81-1152-09AA-CE05-B8DB103E1545}"/>
              </a:ext>
            </a:extLst>
          </p:cNvPr>
          <p:cNvSpPr txBox="1"/>
          <p:nvPr/>
        </p:nvSpPr>
        <p:spPr>
          <a:xfrm>
            <a:off x="750556" y="301339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Superlinear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−(1+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Quadratic 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193103" r="-213776" b="-7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256364" r="-213776" b="-1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356364" r="-213776" b="-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&amp; 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)/2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6768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(“linear” convergence)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 (linear)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blipFill>
                <a:blip r:embed="rId4"/>
                <a:stretch>
                  <a:fillRect l="-2778" r="-19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3" y="1179632"/>
            <a:ext cx="6237292" cy="4498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B0F5F58-0C86-ABB7-9D52-2E29A077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38" y="1676872"/>
            <a:ext cx="6092923" cy="45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EE2D7D33-DB81-8DE4-1621-539796B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False position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(same as in bisection method)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 of midpoint take a point where the straight line between the endpoints crosses the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= 0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10845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 (see example further)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(linear)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blipFill>
                <a:blip r:embed="rId6"/>
                <a:stretch>
                  <a:fillRect l="-2662" t="-8571" r="-11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</TotalTime>
  <Words>1167</Words>
  <Application>Microsoft Macintosh PowerPoint</Application>
  <PresentationFormat>Widescreen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method: Choice of interval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1178</cp:revision>
  <cp:lastPrinted>2018-05-12T22:28:36Z</cp:lastPrinted>
  <dcterms:created xsi:type="dcterms:W3CDTF">2018-05-07T16:28:28Z</dcterms:created>
  <dcterms:modified xsi:type="dcterms:W3CDTF">2025-02-05T07:34:33Z</dcterms:modified>
</cp:coreProperties>
</file>